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5"/>
  </p:notesMasterIdLst>
  <p:sldIdLst>
    <p:sldId id="256" r:id="rId2"/>
    <p:sldId id="271" r:id="rId3"/>
    <p:sldId id="272" r:id="rId4"/>
    <p:sldId id="259" r:id="rId5"/>
    <p:sldId id="260" r:id="rId6"/>
    <p:sldId id="274" r:id="rId7"/>
    <p:sldId id="261" r:id="rId8"/>
    <p:sldId id="275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00"/>
    <a:srgbClr val="CC0066"/>
    <a:srgbClr val="0000CC"/>
    <a:srgbClr val="00FF00"/>
    <a:srgbClr val="FF6D05"/>
    <a:srgbClr val="FFE943"/>
    <a:srgbClr val="FFFDEF"/>
    <a:srgbClr val="8E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246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B1C72-7155-4A0A-84A6-28833B8C7DB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F1C17-E7B6-4E79-A2B2-A7310BA6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1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1C17-E7B6-4E79-A2B2-A7310BA6F8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1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0CCD3A-A9FD-461D-8949-19A7D8E79D1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9114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9114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4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114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115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9115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5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115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116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9546C-5D8D-4E8C-ADB7-679C32AB21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4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4D62D-299E-4202-BC56-6150E9EB2A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1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628054-8CEE-43F5-A078-F017ABDE99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8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790A0-7EF7-43E8-AAA0-742DECB8D1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53A5D-217F-4A5C-B6B5-D951032DE8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DB03E-D821-4B12-869F-778C0D0B8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7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3F195-4FE1-4BAE-8AC8-8317A759E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2383A-1C95-4316-A0BB-28143ED1D3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6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3CC0-037C-4BC0-B7B9-68E08E3F0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649CB-8B35-4358-A6B7-943C701942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9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74D9C-4A88-4D7E-80E5-FF21A77DA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6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F14F5CE-6415-41AA-AAE6-220CA2C1CA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01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12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01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01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01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01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01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014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01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014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01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15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901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01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015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01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01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81000" y="2819400"/>
            <a:ext cx="8382000" cy="10668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3600" b="1" dirty="0" err="1" smtClean="0">
                <a:solidFill>
                  <a:srgbClr val="00B050"/>
                </a:solidFill>
                <a:effectLst/>
                <a:latin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Times New Roman" pitchFamily="18" charset="0"/>
              </a:rPr>
              <a:t>20: </a:t>
            </a:r>
            <a:r>
              <a:rPr lang="en-US" sz="3600" b="1" dirty="0" err="1" smtClean="0">
                <a:solidFill>
                  <a:srgbClr val="00B050"/>
                </a:solidFill>
                <a:effectLst/>
                <a:latin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B050"/>
                </a:solidFill>
                <a:effectLst/>
                <a:latin typeface="Times New Roman" pitchFamily="18" charset="0"/>
              </a:rPr>
              <a:t> 11: DẤU HIỆU CHIA HẾT </a:t>
            </a:r>
            <a:br>
              <a:rPr lang="en-US" sz="3600" b="1" dirty="0" smtClean="0">
                <a:solidFill>
                  <a:srgbClr val="00B050"/>
                </a:solidFill>
                <a:effectLst/>
                <a:latin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/>
                <a:latin typeface="Times New Roman" pitchFamily="18" charset="0"/>
              </a:rPr>
              <a:t>            CHO 2 , CHO 5</a:t>
            </a:r>
            <a:endParaRPr lang="en-US" sz="3600" b="1" dirty="0"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3213"/>
            <a:ext cx="6870700" cy="763587"/>
          </a:xfrm>
        </p:spPr>
        <p:txBody>
          <a:bodyPr/>
          <a:lstStyle/>
          <a:p>
            <a:r>
              <a:rPr lang="en-US" sz="2400" u="sng">
                <a:solidFill>
                  <a:schemeClr val="tx2"/>
                </a:solidFill>
                <a:latin typeface="Times New Roman" pitchFamily="18" charset="0"/>
              </a:rPr>
              <a:t>*Bài tập củng cố 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3657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93/38 :</a:t>
            </a:r>
            <a:r>
              <a:rPr lang="en-US" sz="2400" dirty="0">
                <a:latin typeface="Times New Roman" pitchFamily="18" charset="0"/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Tổng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(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)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2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5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   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/  136 + 420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   b/  625 – 450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   c/  1.2.3.4.5.6 + 42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   d/ 1.2.3.4.5.6  - 35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4400" y="4038600"/>
            <a:ext cx="5638800" cy="1631216"/>
            <a:chOff x="2133600" y="4800600"/>
            <a:chExt cx="5638800" cy="1631216"/>
          </a:xfrm>
        </p:grpSpPr>
        <p:sp>
          <p:nvSpPr>
            <p:cNvPr id="3" name="TextBox 2"/>
            <p:cNvSpPr txBox="1"/>
            <p:nvPr/>
          </p:nvSpPr>
          <p:spPr>
            <a:xfrm>
              <a:off x="2133600" y="4800600"/>
              <a:ext cx="5638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sz="2000" dirty="0">
                  <a:latin typeface="Times New Roman" pitchFamily="18" charset="0"/>
                </a:rPr>
                <a:t> </a:t>
              </a:r>
              <a:r>
                <a:rPr lang="en-US" sz="2000" u="sng" dirty="0" err="1">
                  <a:solidFill>
                    <a:schemeClr val="tx2"/>
                  </a:solidFill>
                  <a:latin typeface="Times New Roman" pitchFamily="18" charset="0"/>
                </a:rPr>
                <a:t>Giải</a:t>
              </a:r>
              <a:r>
                <a:rPr lang="en-US" sz="2000" u="sng" dirty="0">
                  <a:solidFill>
                    <a:schemeClr val="tx2"/>
                  </a:solidFill>
                  <a:latin typeface="Times New Roman" pitchFamily="18" charset="0"/>
                </a:rPr>
                <a:t> :</a:t>
              </a:r>
            </a:p>
            <a:p>
              <a:pPr eaLnBrk="1" hangingPunct="1">
                <a:buFontTx/>
                <a:buNone/>
              </a:pPr>
              <a:r>
                <a:rPr lang="en-US" sz="2000" dirty="0" smtClean="0">
                  <a:latin typeface="Times New Roman" pitchFamily="18" charset="0"/>
                </a:rPr>
                <a:t>a/</a:t>
              </a:r>
              <a:endParaRPr lang="en-US" sz="2000" dirty="0">
                <a:latin typeface="Times New Roman" pitchFamily="18" charset="0"/>
              </a:endParaRPr>
            </a:p>
            <a:p>
              <a:pPr eaLnBrk="1" hangingPunct="1">
                <a:buFontTx/>
                <a:buNone/>
              </a:pPr>
              <a:r>
                <a:rPr lang="en-US" sz="2000" dirty="0" smtClean="0">
                  <a:latin typeface="Times New Roman" pitchFamily="18" charset="0"/>
                </a:rPr>
                <a:t>b/ </a:t>
              </a:r>
            </a:p>
            <a:p>
              <a:pPr eaLnBrk="1" hangingPunct="1">
                <a:buFontTx/>
                <a:buNone/>
              </a:pPr>
              <a:r>
                <a:rPr lang="en-US" sz="2000" dirty="0" smtClean="0">
                  <a:latin typeface="Times New Roman" pitchFamily="18" charset="0"/>
                </a:rPr>
                <a:t>c/ </a:t>
              </a:r>
              <a:endParaRPr lang="en-US" sz="2000" dirty="0">
                <a:latin typeface="Times New Roman" pitchFamily="18" charset="0"/>
              </a:endParaRPr>
            </a:p>
            <a:p>
              <a:pPr eaLnBrk="1" hangingPunct="1">
                <a:buFontTx/>
                <a:buNone/>
              </a:pPr>
              <a:r>
                <a:rPr lang="en-US" sz="2000" dirty="0" smtClean="0">
                  <a:latin typeface="Times New Roman" pitchFamily="18" charset="0"/>
                </a:rPr>
                <a:t>d</a:t>
              </a:r>
              <a:r>
                <a:rPr lang="en-US" sz="2000" dirty="0">
                  <a:latin typeface="Times New Roman" pitchFamily="18" charset="0"/>
                </a:rPr>
                <a:t>/ </a:t>
              </a:r>
              <a:endParaRPr lang="en-US" sz="2000" dirty="0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7513250"/>
                </p:ext>
              </p:extLst>
            </p:nvPr>
          </p:nvGraphicFramePr>
          <p:xfrm>
            <a:off x="2438400" y="5143500"/>
            <a:ext cx="26670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69" name="Equation" r:id="rId3" imgW="2666880" imgH="342720" progId="Equation.DSMT4">
                    <p:embed/>
                  </p:oleObj>
                </mc:Choice>
                <mc:Fallback>
                  <p:oleObj name="Equation" r:id="rId3" imgW="266688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438400" y="5143500"/>
                          <a:ext cx="26670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2856320"/>
                </p:ext>
              </p:extLst>
            </p:nvPr>
          </p:nvGraphicFramePr>
          <p:xfrm>
            <a:off x="2438400" y="5444758"/>
            <a:ext cx="27305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70" name="Equation" r:id="rId5" imgW="2730240" imgH="342720" progId="Equation.DSMT4">
                    <p:embed/>
                  </p:oleObj>
                </mc:Choice>
                <mc:Fallback>
                  <p:oleObj name="Equation" r:id="rId5" imgW="2730240" imgH="34272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5444758"/>
                          <a:ext cx="273050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7821011"/>
                </p:ext>
              </p:extLst>
            </p:nvPr>
          </p:nvGraphicFramePr>
          <p:xfrm>
            <a:off x="2387600" y="5753100"/>
            <a:ext cx="38608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71" name="Equation" r:id="rId7" imgW="3860640" imgH="342720" progId="Equation.DSMT4">
                    <p:embed/>
                  </p:oleObj>
                </mc:Choice>
                <mc:Fallback>
                  <p:oleObj name="Equation" r:id="rId7" imgW="3860640" imgH="34272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7600" y="5753100"/>
                          <a:ext cx="386080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3766461"/>
                </p:ext>
              </p:extLst>
            </p:nvPr>
          </p:nvGraphicFramePr>
          <p:xfrm>
            <a:off x="2413000" y="6057900"/>
            <a:ext cx="38354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72" name="Equation" r:id="rId9" imgW="3835080" imgH="342720" progId="Equation.DSMT4">
                    <p:embed/>
                  </p:oleObj>
                </mc:Choice>
                <mc:Fallback>
                  <p:oleObj name="Equation" r:id="rId9" imgW="3835080" imgH="34272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3000" y="6057900"/>
                          <a:ext cx="383540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6870700" cy="1600200"/>
          </a:xfrm>
        </p:spPr>
        <p:txBody>
          <a:bodyPr/>
          <a:lstStyle/>
          <a:p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* </a:t>
            </a:r>
            <a:r>
              <a:rPr lang="en-US" sz="2400" u="sng">
                <a:solidFill>
                  <a:schemeClr val="tx2"/>
                </a:solidFill>
                <a:latin typeface="Times New Roman" pitchFamily="18" charset="0"/>
              </a:rPr>
              <a:t>Củng cố lý thuyết :</a:t>
            </a:r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6934200" y="2133600"/>
          <a:ext cx="10668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4" name="Equation" r:id="rId3" imgW="469696" imgH="190417" progId="Equation.3">
                  <p:embed/>
                </p:oleObj>
              </mc:Choice>
              <mc:Fallback>
                <p:oleObj name="Equation" r:id="rId3" imgW="469696" imgH="19041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133600"/>
                        <a:ext cx="1066800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6858000" y="2819400"/>
          <a:ext cx="1219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5" name="Equation" r:id="rId5" imgW="457200" imgH="190500" progId="Equation.3">
                  <p:embed/>
                </p:oleObj>
              </mc:Choice>
              <mc:Fallback>
                <p:oleObj name="Equation" r:id="rId5" imgW="457200" imgH="19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819400"/>
                        <a:ext cx="1219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28600" y="2239963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4" eaLnBrk="1" hangingPunct="1">
              <a:buFont typeface="Times New Roman" pitchFamily="18" charset="0"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Nếu n có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chữ số tận cùng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là  số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chẵn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2057400" y="2819400"/>
            <a:ext cx="501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Times New Roman" pitchFamily="18" charset="0"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Nếu n có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chữ số tận cùng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là 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hoặc 5</a:t>
            </a:r>
            <a:r>
              <a:rPr lang="en-US" sz="2400">
                <a:latin typeface="Arial" charset="0"/>
                <a:cs typeface="Times New Roman" pitchFamily="18" charset="0"/>
              </a:rPr>
              <a:t> 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7" grpId="0"/>
      <p:bldP spid="563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* </a:t>
            </a:r>
            <a:r>
              <a:rPr lang="en-US" sz="2400" u="sng">
                <a:solidFill>
                  <a:schemeClr val="tx2"/>
                </a:solidFill>
                <a:latin typeface="Times New Roman" pitchFamily="18" charset="0"/>
              </a:rPr>
              <a:t>Dặn dò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57200" y="2011363"/>
            <a:ext cx="72390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en-US" sz="2400">
                <a:latin typeface="Times New Roman" pitchFamily="18" charset="0"/>
              </a:rPr>
              <a:t>- Học lý thuyết .</a:t>
            </a:r>
          </a:p>
          <a:p>
            <a:pPr algn="ctr">
              <a:tabLst>
                <a:tab pos="685800" algn="l"/>
              </a:tabLst>
            </a:pPr>
            <a:r>
              <a:rPr lang="en-US" sz="2400">
                <a:latin typeface="Times New Roman" pitchFamily="18" charset="0"/>
              </a:rPr>
              <a:t>                                 - Bài tập : 94 , 95 , 97 / 38, 39 SGK</a:t>
            </a:r>
            <a:r>
              <a:rPr lang="en-US" sz="2000">
                <a:latin typeface="Times New Roman" pitchFamily="18" charset="0"/>
              </a:rPr>
              <a:t> .</a:t>
            </a:r>
          </a:p>
          <a:p>
            <a:pPr algn="ctr">
              <a:tabLst>
                <a:tab pos="685800" algn="l"/>
              </a:tabLst>
            </a:pPr>
            <a:endParaRPr lang="en-US">
              <a:latin typeface="Times New Roman" pitchFamily="18" charset="0"/>
            </a:endParaRPr>
          </a:p>
        </p:txBody>
      </p:sp>
      <p:pic>
        <p:nvPicPr>
          <p:cNvPr id="57349" name="Picture 5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60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339876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CẢM</a:t>
            </a:r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ƠN</a:t>
            </a:r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CÁC</a:t>
            </a:r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EM</a:t>
            </a:r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ĐÃ</a:t>
            </a:r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LẮNG</a:t>
            </a:r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NGHE</a:t>
            </a:r>
            <a:endParaRPr lang="en-US" sz="7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381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3400" y="228600"/>
            <a:ext cx="78486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Kiểm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tra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cũ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:</a:t>
            </a:r>
          </a:p>
          <a:p>
            <a:pPr eaLnBrk="1" hangingPunct="1"/>
            <a:endParaRPr lang="en-US" sz="2400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u="sng" dirty="0" err="1" smtClean="0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sz="2400" u="sng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0000CC"/>
                </a:solidFill>
                <a:latin typeface="Times New Roman" pitchFamily="18" charset="0"/>
              </a:rPr>
              <a:t>sinh</a:t>
            </a:r>
            <a:r>
              <a:rPr lang="en-US" sz="2400" u="sng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u="sng" dirty="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: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phép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tổng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28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+ 49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7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sao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        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Từ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hãy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phát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biểu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tương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  <a:p>
            <a:pPr eaLnBrk="1" hangingPunct="1"/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  <a:p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  <a:p>
            <a:endParaRPr lang="en-US" sz="24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  <a:p>
            <a:endParaRPr lang="en-US" sz="24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2400" u="sng" dirty="0" err="1" smtClean="0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sz="2400" u="sng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0000CC"/>
                </a:solidFill>
                <a:latin typeface="Times New Roman" pitchFamily="18" charset="0"/>
              </a:rPr>
              <a:t>sinh</a:t>
            </a:r>
            <a:r>
              <a:rPr lang="en-US" sz="2400" u="sng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u="sng" dirty="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phép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tổng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21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+ 49 + 16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7 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sao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        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Từ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hãy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phát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biểu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tương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?</a:t>
            </a:r>
          </a:p>
          <a:p>
            <a:pPr eaLnBrk="1" hangingPunct="1"/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</a:rPr>
              <a:t>        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4400" y="685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graphicFrame>
        <p:nvGraphicFramePr>
          <p:cNvPr id="6157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99200" y="4287838"/>
          <a:ext cx="3841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4287838"/>
                        <a:ext cx="38417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048000" y="2017713"/>
            <a:ext cx="396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133600" y="2819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304800" y="3048000"/>
            <a:ext cx="8305800" cy="830997"/>
          </a:xfrm>
          <a:prstGeom prst="rect">
            <a:avLst/>
          </a:prstGeom>
          <a:ln>
            <a:solidFill>
              <a:srgbClr val="FF0000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/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</a:rPr>
              <a:t>T</a:t>
            </a:r>
            <a:r>
              <a:rPr lang="en-US" sz="2400" u="sng" dirty="0" err="1" smtClean="0">
                <a:latin typeface="Times New Roman" pitchFamily="18" charset="0"/>
              </a:rPr>
              <a:t>ính</a:t>
            </a:r>
            <a:r>
              <a:rPr lang="en-US" sz="2400" u="sng" dirty="0" smtClean="0">
                <a:latin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</a:rPr>
              <a:t>chất</a:t>
            </a:r>
            <a:r>
              <a:rPr lang="en-US" sz="2400" dirty="0">
                <a:latin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cả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tổng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đều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hết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tổng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hết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</a:rPr>
              <a:t> .</a:t>
            </a: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304800" y="2133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u="sng" dirty="0" err="1">
                <a:solidFill>
                  <a:schemeClr val="hlink"/>
                </a:solidFill>
                <a:latin typeface="Times New Roman" pitchFamily="18" charset="0"/>
              </a:rPr>
              <a:t>Đáp</a:t>
            </a:r>
            <a:r>
              <a:rPr lang="en-US" sz="2400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hlink"/>
                </a:solidFill>
                <a:latin typeface="Times New Roman" pitchFamily="18" charset="0"/>
              </a:rPr>
              <a:t>án</a:t>
            </a:r>
            <a:r>
              <a:rPr lang="en-US" sz="2400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hlink"/>
                </a:solidFill>
                <a:latin typeface="Times New Roman" pitchFamily="18" charset="0"/>
              </a:rPr>
              <a:t>câu</a:t>
            </a:r>
            <a:r>
              <a:rPr lang="en-US" sz="2400" u="sng" dirty="0">
                <a:solidFill>
                  <a:schemeClr val="hlink"/>
                </a:solidFill>
                <a:latin typeface="Times New Roman" pitchFamily="18" charset="0"/>
              </a:rPr>
              <a:t> 1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</a:rPr>
              <a:t>Vì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14" name="Object 4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5083626"/>
              </p:ext>
            </p:extLst>
          </p:nvPr>
        </p:nvGraphicFramePr>
        <p:xfrm>
          <a:off x="2706688" y="2057400"/>
          <a:ext cx="2738437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3" name="Equation" r:id="rId5" imgW="1320480" imgH="457200" progId="Equation.DSMT4">
                  <p:embed/>
                </p:oleObj>
              </mc:Choice>
              <mc:Fallback>
                <p:oleObj name="Equation" r:id="rId5" imgW="1320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2057400"/>
                        <a:ext cx="2738437" cy="947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0251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381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3400" y="228600"/>
            <a:ext cx="78486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Kiểm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tra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cũ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:</a:t>
            </a:r>
          </a:p>
          <a:p>
            <a:pPr eaLnBrk="1" hangingPunct="1"/>
            <a:endParaRPr lang="en-US" sz="2400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u="sng" dirty="0" err="1" smtClean="0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sz="2400" u="sng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0000CC"/>
                </a:solidFill>
                <a:latin typeface="Times New Roman" pitchFamily="18" charset="0"/>
              </a:rPr>
              <a:t>sinh</a:t>
            </a:r>
            <a:r>
              <a:rPr lang="en-US" sz="2400" u="sng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u="sng" dirty="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: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phép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tổng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28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+ 49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7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sao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        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Từ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hãy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phát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biểu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tương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  <a:p>
            <a:pPr eaLnBrk="1" hangingPunct="1"/>
            <a:endParaRPr lang="en-US" sz="24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2400" u="sng" dirty="0" err="1" smtClean="0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sz="2400" u="sng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0000CC"/>
                </a:solidFill>
                <a:latin typeface="Times New Roman" pitchFamily="18" charset="0"/>
              </a:rPr>
              <a:t>sinh</a:t>
            </a:r>
            <a:r>
              <a:rPr lang="en-US" sz="2400" u="sng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u="sng" dirty="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phép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tổng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21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+ 49 + 16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7 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sao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        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Từ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hãy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phát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biểu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tương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?</a:t>
            </a:r>
          </a:p>
          <a:p>
            <a:pPr eaLnBrk="1" hangingPunct="1"/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</a:rPr>
              <a:t>        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4400" y="685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graphicFrame>
        <p:nvGraphicFramePr>
          <p:cNvPr id="6157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99200" y="4287838"/>
          <a:ext cx="3841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4287838"/>
                        <a:ext cx="38417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048000" y="2017713"/>
            <a:ext cx="396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133600" y="2819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533400" y="3657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400" u="sng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u="sng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u="sng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u="sng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1752599" y="5251361"/>
            <a:ext cx="7010401" cy="1200329"/>
          </a:xfrm>
          <a:prstGeom prst="rect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457200" eaLnBrk="1" hangingPunct="1"/>
            <a:r>
              <a:rPr lang="en-US" sz="24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24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7" name="Group 39"/>
          <p:cNvGrpSpPr>
            <a:grpSpLocks/>
          </p:cNvGrpSpPr>
          <p:nvPr/>
        </p:nvGrpSpPr>
        <p:grpSpPr bwMode="auto">
          <a:xfrm>
            <a:off x="2863850" y="3657600"/>
            <a:ext cx="3689350" cy="1447800"/>
            <a:chOff x="1632" y="1680"/>
            <a:chExt cx="2324" cy="912"/>
          </a:xfrm>
        </p:grpSpPr>
        <p:grpSp>
          <p:nvGrpSpPr>
            <p:cNvPr id="18" name="Group 33"/>
            <p:cNvGrpSpPr>
              <a:grpSpLocks/>
            </p:cNvGrpSpPr>
            <p:nvPr/>
          </p:nvGrpSpPr>
          <p:grpSpPr bwMode="auto">
            <a:xfrm>
              <a:off x="3552" y="1920"/>
              <a:ext cx="192" cy="384"/>
              <a:chOff x="3744" y="240"/>
              <a:chExt cx="192" cy="432"/>
            </a:xfrm>
          </p:grpSpPr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3744" y="240"/>
                <a:ext cx="192" cy="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sz="800" b="1">
                    <a:latin typeface="Arial" charset="0"/>
                    <a:sym typeface="Wingdings 2" pitchFamily="18" charset="2"/>
                  </a:rPr>
                  <a:t></a:t>
                </a:r>
              </a:p>
              <a:p>
                <a:pPr algn="ctr" eaLnBrk="1" hangingPunct="1"/>
                <a:r>
                  <a:rPr lang="en-US" sz="800" b="1">
                    <a:latin typeface="Arial" charset="0"/>
                    <a:sym typeface="Wingdings 2" pitchFamily="18" charset="2"/>
                  </a:rPr>
                  <a:t></a:t>
                </a:r>
              </a:p>
              <a:p>
                <a:pPr algn="ctr" eaLnBrk="1" hangingPunct="1"/>
                <a:r>
                  <a:rPr lang="en-US" sz="800" b="1">
                    <a:latin typeface="Arial" charset="0"/>
                    <a:sym typeface="Wingdings 2" pitchFamily="18" charset="2"/>
                  </a:rPr>
                  <a:t></a:t>
                </a:r>
              </a:p>
            </p:txBody>
          </p:sp>
          <p:sp>
            <p:nvSpPr>
              <p:cNvPr id="28" name="Line 35"/>
              <p:cNvSpPr>
                <a:spLocks noChangeShapeType="1"/>
              </p:cNvSpPr>
              <p:nvPr/>
            </p:nvSpPr>
            <p:spPr bwMode="auto">
              <a:xfrm flipH="1">
                <a:off x="3744" y="38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38"/>
            <p:cNvGrpSpPr>
              <a:grpSpLocks/>
            </p:cNvGrpSpPr>
            <p:nvPr/>
          </p:nvGrpSpPr>
          <p:grpSpPr bwMode="auto">
            <a:xfrm>
              <a:off x="1632" y="1680"/>
              <a:ext cx="2324" cy="912"/>
              <a:chOff x="1728" y="1680"/>
              <a:chExt cx="2324" cy="912"/>
            </a:xfrm>
          </p:grpSpPr>
          <p:sp>
            <p:nvSpPr>
              <p:cNvPr id="20" name="Rectangle 26"/>
              <p:cNvSpPr>
                <a:spLocks noChangeArrowheads="1"/>
              </p:cNvSpPr>
              <p:nvPr/>
            </p:nvSpPr>
            <p:spPr bwMode="auto">
              <a:xfrm>
                <a:off x="3840" y="196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7</a:t>
                </a:r>
              </a:p>
            </p:txBody>
          </p:sp>
          <p:grpSp>
            <p:nvGrpSpPr>
              <p:cNvPr id="21" name="Group 36"/>
              <p:cNvGrpSpPr>
                <a:grpSpLocks/>
              </p:cNvGrpSpPr>
              <p:nvPr/>
            </p:nvGrpSpPr>
            <p:grpSpPr bwMode="auto">
              <a:xfrm>
                <a:off x="1728" y="1680"/>
                <a:ext cx="1874" cy="912"/>
                <a:chOff x="1823" y="1680"/>
                <a:chExt cx="1874" cy="912"/>
              </a:xfrm>
            </p:grpSpPr>
            <p:graphicFrame>
              <p:nvGraphicFramePr>
                <p:cNvPr id="23" name="Object 21"/>
                <p:cNvGraphicFramePr>
                  <a:graphicFrameLocks noChangeAspect="1"/>
                </p:cNvGraphicFramePr>
                <p:nvPr/>
              </p:nvGraphicFramePr>
              <p:xfrm>
                <a:off x="1823" y="1680"/>
                <a:ext cx="1874" cy="8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7399" name="Equation" r:id="rId5" imgW="1498320" imgH="711000" progId="Equation.3">
                        <p:embed/>
                      </p:oleObj>
                    </mc:Choice>
                    <mc:Fallback>
                      <p:oleObj name="Equation" r:id="rId5" imgW="1498320" imgH="7110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23" y="1680"/>
                              <a:ext cx="1874" cy="89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24" name="Group 30"/>
                <p:cNvGrpSpPr>
                  <a:grpSpLocks/>
                </p:cNvGrpSpPr>
                <p:nvPr/>
              </p:nvGrpSpPr>
              <p:grpSpPr bwMode="auto">
                <a:xfrm>
                  <a:off x="2016" y="2208"/>
                  <a:ext cx="192" cy="384"/>
                  <a:chOff x="3744" y="240"/>
                  <a:chExt cx="192" cy="432"/>
                </a:xfrm>
              </p:grpSpPr>
              <p:sp>
                <p:nvSpPr>
                  <p:cNvPr id="25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240"/>
                    <a:ext cx="192" cy="4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1" hangingPunct="1"/>
                    <a:r>
                      <a:rPr lang="en-US" sz="800" b="1">
                        <a:latin typeface="Arial" charset="0"/>
                        <a:sym typeface="Wingdings 2" pitchFamily="18" charset="2"/>
                      </a:rPr>
                      <a:t></a:t>
                    </a:r>
                  </a:p>
                  <a:p>
                    <a:pPr algn="ctr" eaLnBrk="1" hangingPunct="1"/>
                    <a:r>
                      <a:rPr lang="en-US" sz="800" b="1">
                        <a:latin typeface="Arial" charset="0"/>
                        <a:sym typeface="Wingdings 2" pitchFamily="18" charset="2"/>
                      </a:rPr>
                      <a:t></a:t>
                    </a:r>
                  </a:p>
                  <a:p>
                    <a:pPr algn="ctr" eaLnBrk="1" hangingPunct="1"/>
                    <a:r>
                      <a:rPr lang="en-US" sz="800" b="1">
                        <a:latin typeface="Arial" charset="0"/>
                        <a:sym typeface="Wingdings 2" pitchFamily="18" charset="2"/>
                      </a:rPr>
                      <a:t></a:t>
                    </a:r>
                  </a:p>
                </p:txBody>
              </p:sp>
              <p:sp>
                <p:nvSpPr>
                  <p:cNvPr id="26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44" y="384"/>
                    <a:ext cx="192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37"/>
              <p:cNvSpPr>
                <a:spLocks noChangeArrowheads="1"/>
              </p:cNvSpPr>
              <p:nvPr/>
            </p:nvSpPr>
            <p:spPr bwMode="auto">
              <a:xfrm>
                <a:off x="2064" y="225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/>
                <a:r>
                  <a:rPr lang="en-US" sz="2400">
                    <a:latin typeface="Times New Roman" pitchFamily="18" charset="0"/>
                  </a:rPr>
                  <a:t>7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1760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1295400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Tiết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11: DẤU HIỆU CHIA HẾT CHO 2 , CHO 5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1. </a:t>
            </a:r>
            <a:r>
              <a:rPr lang="en-US" sz="2400" u="sng">
                <a:solidFill>
                  <a:schemeClr val="tx2"/>
                </a:solidFill>
                <a:latin typeface="Times New Roman" pitchFamily="18" charset="0"/>
              </a:rPr>
              <a:t>Nhận xét mở đầu :</a:t>
            </a:r>
          </a:p>
          <a:p>
            <a:pPr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2438400"/>
            <a:ext cx="754380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Ví dụ :  30 = 3.10 = 3.2.5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                         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38200" y="2895600"/>
            <a:ext cx="76200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                       </a:t>
            </a:r>
            <a:r>
              <a:rPr lang="en-US" sz="2400">
                <a:latin typeface="Times New Roman" pitchFamily="18" charset="0"/>
              </a:rPr>
              <a:t>230 = 23.10 = 23.2.5 chia hết cho 2, cho 5 .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                 1810 =181.10 = 181.2.5 chia hết cho 2, cho 5 .</a:t>
            </a:r>
          </a:p>
          <a:p>
            <a:pPr eaLnBrk="1" hangingPunct="1"/>
            <a:r>
              <a:rPr lang="en-US">
                <a:latin typeface="Times New Roman" pitchFamily="18" charset="0"/>
              </a:rPr>
              <a:t> 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48200" y="2389188"/>
            <a:ext cx="2855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chia hết cho 2, cho 5 .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09600" y="3733800"/>
            <a:ext cx="792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*  </a:t>
            </a:r>
            <a:r>
              <a:rPr lang="en-US" sz="2400" u="sng">
                <a:solidFill>
                  <a:schemeClr val="tx2"/>
                </a:solidFill>
                <a:latin typeface="Times New Roman" pitchFamily="18" charset="0"/>
              </a:rPr>
              <a:t>Nhận xét</a:t>
            </a:r>
            <a:r>
              <a:rPr lang="en-US" sz="2400" u="sng">
                <a:latin typeface="Times New Roman" pitchFamily="18" charset="0"/>
              </a:rPr>
              <a:t> </a:t>
            </a:r>
            <a:r>
              <a:rPr lang="en-US" sz="2400" u="sng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en-US" sz="2400">
                <a:latin typeface="Times New Roman" pitchFamily="18" charset="0"/>
              </a:rPr>
              <a:t>  các số có chữ số tận cùng là 0 đều chia hết cho 2 và chia hết cho 5 </a:t>
            </a:r>
          </a:p>
          <a:p>
            <a:pPr eaLnBrk="1" hangingPunct="1"/>
            <a:r>
              <a:rPr lang="en-US" sz="2400" i="1">
                <a:latin typeface="Times New Roman" pitchFamily="18" charset="0"/>
              </a:rPr>
              <a:t>        </a:t>
            </a:r>
          </a:p>
        </p:txBody>
      </p:sp>
      <p:pic>
        <p:nvPicPr>
          <p:cNvPr id="12297" name="Picture 9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60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551021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1.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Nhận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xét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mở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đầu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2.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Dấu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hiệu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chia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hết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cho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2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  <a:p>
            <a:pPr>
              <a:buFontTx/>
              <a:buNone/>
            </a:pPr>
            <a:r>
              <a:rPr lang="en-US" sz="2000" dirty="0">
                <a:latin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: n = 43*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dấu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*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bởi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chữ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thì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n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2 ?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             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Giải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: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          Ta </a:t>
            </a:r>
            <a:r>
              <a:rPr lang="en-US" sz="2400" dirty="0" err="1">
                <a:latin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</a:rPr>
              <a:t> : 43* = 430 + *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         </a:t>
            </a:r>
            <a:r>
              <a:rPr lang="en-US" sz="2400" dirty="0" err="1">
                <a:latin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</a:rPr>
              <a:t> 430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</a:rPr>
              <a:t> * </a:t>
            </a:r>
            <a:r>
              <a:rPr lang="en-US" sz="2400" dirty="0" err="1">
                <a:latin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</a:rPr>
              <a:t> :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0;2;4;6;8 (</a:t>
            </a:r>
            <a:r>
              <a:rPr lang="en-US" sz="2400" dirty="0" err="1">
                <a:latin typeface="Times New Roman" pitchFamily="18" charset="0"/>
              </a:rPr>
              <a:t>tức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chẵn</a:t>
            </a:r>
            <a:r>
              <a:rPr lang="en-US" sz="2400" dirty="0">
                <a:latin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n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2 . 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dấu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*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bởi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chữ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thì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n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2 ?</a:t>
            </a:r>
            <a:r>
              <a:rPr lang="en-US" sz="2400" dirty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          </a:t>
            </a:r>
            <a:r>
              <a:rPr lang="en-US" sz="2400" dirty="0" err="1">
                <a:latin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</a:rPr>
              <a:t> 430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</a:rPr>
              <a:t> * </a:t>
            </a:r>
            <a:r>
              <a:rPr lang="en-US" sz="2400" dirty="0" err="1">
                <a:latin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</a:rPr>
              <a:t> :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1;3;5;7;9 (</a:t>
            </a:r>
            <a:r>
              <a:rPr lang="en-US" sz="2400" dirty="0" err="1">
                <a:latin typeface="Times New Roman" pitchFamily="18" charset="0"/>
              </a:rPr>
              <a:t>tức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lẻ</a:t>
            </a:r>
            <a:r>
              <a:rPr lang="en-US" sz="2400" dirty="0">
                <a:latin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n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2 .      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425700" y="30353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6576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924800" cy="1295400"/>
          </a:xfrm>
          <a:prstGeom prst="rect">
            <a:avLst/>
          </a:prstGeom>
          <a:noFill/>
          <a:ln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</a:rPr>
              <a:t>Tiết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 11: DẤU HIỆU CHIA HẾT CHO 2 , CHO 5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153400" cy="1295400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</a:rPr>
              <a:t>Tiết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1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</a:rPr>
              <a:t> 11: DẤU HIỆU CHIA HẾT CHO 2 , CHO 5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551021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1.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Nhận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xét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mở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đầu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2.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Dấu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hiệu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chia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hết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cho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2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  <a:p>
            <a:pPr>
              <a:buFontTx/>
              <a:buNone/>
            </a:pPr>
            <a:r>
              <a:rPr lang="en-US" sz="2000" dirty="0">
                <a:latin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tận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chẵn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mới</a:t>
            </a:r>
            <a:r>
              <a:rPr lang="en-US" sz="2400" dirty="0">
                <a:latin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2</a:t>
            </a:r>
          </a:p>
          <a:p>
            <a:pPr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425700" y="30353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4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60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3886200"/>
            <a:ext cx="838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?1. 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,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2,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 2 ?</a:t>
            </a:r>
          </a:p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328 ; 1437 ; 895 ; 1234 .</a:t>
            </a:r>
            <a:r>
              <a:rPr lang="en-US" sz="1600" dirty="0" smtClean="0">
                <a:latin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</a:rPr>
            </a:br>
            <a:endParaRPr lang="en-US" sz="1600" dirty="0"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57300" y="4876800"/>
            <a:ext cx="6515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                                       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Giải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              </a:t>
            </a:r>
            <a:r>
              <a:rPr lang="en-US" sz="2400" dirty="0" err="1">
                <a:latin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</a:rPr>
              <a:t>: 328; 1234</a:t>
            </a:r>
            <a:r>
              <a:rPr lang="en-US" sz="2400" dirty="0">
                <a:latin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              </a:t>
            </a:r>
            <a:r>
              <a:rPr lang="en-US" sz="2400" dirty="0" err="1">
                <a:latin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2 </a:t>
            </a:r>
            <a:r>
              <a:rPr lang="en-US" sz="2400" dirty="0" err="1" smtClean="0">
                <a:latin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</a:rPr>
              <a:t>: 1437; 895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593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1.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Nhận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xét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mở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đầu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2.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Dấu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hiệu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chia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hết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cho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2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3.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Dấu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hiệu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chia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hết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cho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5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: n = 43*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dấu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*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bởi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chữ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thì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n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5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             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Giải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  Ta </a:t>
            </a:r>
            <a:r>
              <a:rPr lang="en-US" sz="2400" dirty="0" err="1">
                <a:latin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</a:rPr>
              <a:t> : 43* = 430 + 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 </a:t>
            </a:r>
            <a:r>
              <a:rPr lang="en-US" sz="2400" dirty="0" err="1">
                <a:latin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</a:rPr>
              <a:t> 430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</a:rPr>
              <a:t> * </a:t>
            </a:r>
            <a:r>
              <a:rPr lang="en-US" sz="2400" dirty="0" err="1">
                <a:latin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</a:rPr>
              <a:t> :0 </a:t>
            </a:r>
            <a:r>
              <a:rPr lang="en-US" sz="2400" dirty="0" err="1">
                <a:latin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n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5 .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dấu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*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bởi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chữ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thì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n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5 ?</a:t>
            </a:r>
            <a:r>
              <a:rPr lang="en-US" sz="2400" dirty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</a:t>
            </a:r>
            <a:r>
              <a:rPr lang="en-US" sz="2400" dirty="0" err="1">
                <a:latin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</a:rPr>
              <a:t> 430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</a:rPr>
              <a:t> * </a:t>
            </a:r>
            <a:r>
              <a:rPr lang="en-US" sz="2400" dirty="0" err="1">
                <a:latin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</a:rPr>
              <a:t> :1;2;3;4;6;7;8;9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n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5 .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314700" y="431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743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2400" y="381000"/>
            <a:ext cx="8153400" cy="1295400"/>
          </a:xfrm>
          <a:prstGeom prst="rect">
            <a:avLst/>
          </a:prstGeom>
          <a:noFill/>
          <a:ln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3100" dirty="0" err="1" smtClean="0">
                <a:solidFill>
                  <a:schemeClr val="tx2"/>
                </a:solidFill>
                <a:latin typeface="Times New Roman" pitchFamily="18" charset="0"/>
              </a:rPr>
              <a:t>Tiết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3100" dirty="0" err="1" smtClean="0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  <a:t> 11: DẤU HIỆU CHIA HẾT CHO 2 , CHO 5</a:t>
            </a:r>
            <a:endParaRPr lang="en-US" sz="31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1.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Nhận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xét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mở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đầu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2.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Dấu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hiệu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chia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hết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cho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2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3.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Dấu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hiệu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chia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hết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cho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5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latin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tận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mới</a:t>
            </a:r>
            <a:r>
              <a:rPr lang="en-US" sz="2400" dirty="0">
                <a:latin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5.</a:t>
            </a: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2400" y="381000"/>
            <a:ext cx="8153400" cy="1295400"/>
          </a:xfrm>
          <a:prstGeom prst="rect">
            <a:avLst/>
          </a:prstGeom>
          <a:noFill/>
          <a:ln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3100" dirty="0" err="1" smtClean="0">
                <a:solidFill>
                  <a:schemeClr val="tx2"/>
                </a:solidFill>
                <a:latin typeface="Times New Roman" pitchFamily="18" charset="0"/>
              </a:rPr>
              <a:t>Tiết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3100" dirty="0" err="1" smtClean="0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</a:rPr>
              <a:t> 11: DẤU HIỆU CHIA HẾT CHO 2 , CHO 5</a:t>
            </a:r>
            <a:endParaRPr lang="en-US" sz="31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6" name="Picture 3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20" y="3048000"/>
            <a:ext cx="60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87" y="3733800"/>
            <a:ext cx="5980113" cy="1152525"/>
          </a:xfrm>
        </p:spPr>
        <p:txBody>
          <a:bodyPr/>
          <a:lstStyle/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?2.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Điền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chữ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vào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dấu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*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37*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5.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943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972620" y="4705564"/>
            <a:ext cx="7696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dirty="0" smtClean="0"/>
              <a:t>                   </a:t>
            </a:r>
            <a:r>
              <a:rPr lang="en-US" sz="2400" u="sng" dirty="0" err="1" smtClean="0">
                <a:solidFill>
                  <a:schemeClr val="tx2"/>
                </a:solidFill>
                <a:latin typeface="Times New Roman" pitchFamily="18" charset="0"/>
              </a:rPr>
              <a:t>Giải</a:t>
            </a:r>
            <a:r>
              <a:rPr lang="en-US" sz="2400" u="sng" dirty="0" smtClean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en-US" sz="2400" dirty="0" smtClean="0"/>
              <a:t>         </a:t>
            </a:r>
          </a:p>
          <a:p>
            <a:pPr>
              <a:buFontTx/>
              <a:buNone/>
            </a:pPr>
            <a:r>
              <a:rPr lang="en-US" sz="2400" dirty="0" smtClean="0"/>
              <a:t>             </a:t>
            </a:r>
            <a:r>
              <a:rPr lang="en-US" sz="2400" dirty="0" smtClean="0">
                <a:latin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</a:rPr>
              <a:t> 37* = 370 + *   </a:t>
            </a: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               </a:t>
            </a:r>
            <a:r>
              <a:rPr lang="en-US" sz="2400" dirty="0" err="1" smtClean="0">
                <a:latin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</a:rPr>
              <a:t> 370 chia </a:t>
            </a:r>
            <a:r>
              <a:rPr lang="en-US" sz="2400" dirty="0" err="1" smtClean="0">
                <a:latin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</a:rPr>
              <a:t> 37* chia </a:t>
            </a:r>
            <a:r>
              <a:rPr lang="en-US" sz="2400" dirty="0" err="1" smtClean="0">
                <a:latin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</a:rPr>
              <a:t> 5 </a:t>
            </a: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                                            </a:t>
            </a:r>
            <a:r>
              <a:rPr lang="en-US" sz="2400" dirty="0" err="1" smtClean="0">
                <a:latin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</a:rPr>
              <a:t> * </a:t>
            </a:r>
            <a:r>
              <a:rPr lang="en-US" sz="2400" dirty="0" err="1" smtClean="0">
                <a:latin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</a:rPr>
              <a:t> 0 </a:t>
            </a:r>
            <a:r>
              <a:rPr lang="en-US" sz="2400" dirty="0" err="1" smtClean="0">
                <a:latin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</a:rPr>
              <a:t> 5 .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1242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29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*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củng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cố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2895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92/38.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Cho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: 2141 ; 1345 ; 4620 ; 234 .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a/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2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mà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5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b/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5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mà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2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c/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2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5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d/ 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cả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2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 5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           </a:t>
            </a:r>
            <a:r>
              <a:rPr lang="en-US" sz="2400" u="sng" dirty="0" err="1">
                <a:solidFill>
                  <a:schemeClr val="tx2"/>
                </a:solidFill>
                <a:latin typeface="Times New Roman" pitchFamily="18" charset="0"/>
              </a:rPr>
              <a:t>Giải</a:t>
            </a:r>
            <a:r>
              <a:rPr lang="en-US" sz="2400" u="sng" dirty="0">
                <a:solidFill>
                  <a:schemeClr val="tx2"/>
                </a:solidFill>
                <a:latin typeface="Times New Roman" pitchFamily="18" charset="0"/>
              </a:rPr>
              <a:t> :</a:t>
            </a:r>
          </a:p>
          <a:p>
            <a:pPr marL="360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4495800"/>
            <a:ext cx="4476964" cy="911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Đáp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án</a:t>
            </a:r>
            <a:r>
              <a:rPr lang="en-US" sz="2400" dirty="0" smtClean="0">
                <a:latin typeface="Times New Roman" pitchFamily="18" charset="0"/>
              </a:rPr>
              <a:t>: a/ 234	b/1345</a:t>
            </a: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	   c/4620	d/ 2141            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 - &amp;quot;Tiết 21&amp;#x0D;&amp;#x0A;Bài 11: DẤU HIỆU CHIA HẾT CHO 2 , CHO 5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Tiết 21&amp;#x0D;&amp;#x0A;Bài 11: DẤU HIỆU CHIA HẾT CHO 2 , CHO 5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?1.  Trong các số sau , số nào chia hết cho 2, số nào không chia hết cho 2 ?&amp;#x0D;&amp;#x0A;324 ; 1437 ; 895 ; 1234 .&amp;#x0D;&amp;#x0A;&amp;#x0D;&amp;#x0A;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Tiết 21&amp;#x0D;&amp;#x0A; Bài 11: DẤU HIỆU CHIA HẾT CHO 2 , CHO 5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?2. Điền chữ số vào dấu * để được số 37* chia hết cho 5.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*Bài tập củng cố: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*Bài tập củng cố :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* Củng cố lý thuyết :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* Dặn dò :&amp;quot;&quot;/&gt;&lt;property id=&quot;20307&quot; value=&quot;267&quot;/&gt;&lt;/object&gt;&lt;object type=&quot;3&quot; unique_id=&quot;10016&quot;&gt;&lt;property id=&quot;20148&quot; value=&quot;5&quot;/&gt;&lt;property id=&quot;20300&quot; value=&quot;Slide 13&quot;/&gt;&lt;property id=&quot;20307&quot; value=&quot;268&quot;/&gt;&lt;/object&gt;&lt;/object&gt;&lt;/object&gt;&lt;/database&gt;"/>
  <p:tag name="SECTOMILLISECCONVERTED" val="1"/>
  <p:tag name="ISPRING_UUID" val="{6A7B9FE1-A4C7-4D9B-902D-4DE1EF23EC20}"/>
  <p:tag name="ISPRING_RESOURCE_FOLDER" val="D:\hoa\lop6\chi25-thuong\"/>
  <p:tag name="ISPRING_PRESENTATION_PATH" val="D:\hoa\lop6\chi25-thuong.pptx"/>
  <p:tag name="ISPRING_PROJECT_VERSION" val="9"/>
  <p:tag name="ISPRING_PROJECT_FOLDER_UPDATED" val="1"/>
  <p:tag name="ISPRING_SCREEN_RECS_UPDATED" val="D:\hoa\lop6\chi25-thuong\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507</TotalTime>
  <Words>1017</Words>
  <Application>Microsoft Office PowerPoint</Application>
  <PresentationFormat>On-screen Show (4:3)</PresentationFormat>
  <Paragraphs>117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Crayons</vt:lpstr>
      <vt:lpstr>Equation</vt:lpstr>
      <vt:lpstr>PowerPoint Presentation</vt:lpstr>
      <vt:lpstr>PowerPoint Presentation</vt:lpstr>
      <vt:lpstr>PowerPoint Presentation</vt:lpstr>
      <vt:lpstr>Tiết 20 Bài 11: DẤU HIỆU CHIA HẾT CHO 2 , CHO 5</vt:lpstr>
      <vt:lpstr>PowerPoint Presentation</vt:lpstr>
      <vt:lpstr>Tiết 20 Bài 11: DẤU HIỆU CHIA HẾT CHO 2 , CHO 5</vt:lpstr>
      <vt:lpstr>PowerPoint Presentation</vt:lpstr>
      <vt:lpstr>?2. Điền chữ số vào dấu * để được số 37* chia hết cho 5.</vt:lpstr>
      <vt:lpstr>*Bài tập củng cố:</vt:lpstr>
      <vt:lpstr>*Bài tập củng cố :</vt:lpstr>
      <vt:lpstr>* Củng cố lý thuyết :</vt:lpstr>
      <vt:lpstr>* Dặn dò :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Personal</cp:lastModifiedBy>
  <cp:revision>102</cp:revision>
  <dcterms:created xsi:type="dcterms:W3CDTF">2010-12-25T06:41:49Z</dcterms:created>
  <dcterms:modified xsi:type="dcterms:W3CDTF">2019-10-04T03:42:29Z</dcterms:modified>
</cp:coreProperties>
</file>